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56" r:id="rId2"/>
    <p:sldId id="302" r:id="rId3"/>
    <p:sldId id="303" r:id="rId4"/>
    <p:sldId id="304" r:id="rId5"/>
    <p:sldId id="305" r:id="rId6"/>
    <p:sldId id="306" r:id="rId7"/>
    <p:sldId id="307" r:id="rId8"/>
    <p:sldId id="308" r:id="rId9"/>
    <p:sldId id="309"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4660"/>
  </p:normalViewPr>
  <p:slideViewPr>
    <p:cSldViewPr>
      <p:cViewPr varScale="1">
        <p:scale>
          <a:sx n="108" d="100"/>
          <a:sy n="108" d="100"/>
        </p:scale>
        <p:origin x="190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579DCF-403E-440F-BF15-AC4C732463A3}" type="datetimeFigureOut">
              <a:rPr lang="tr-TR" smtClean="0"/>
              <a:t>8.02.2021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AF1BF4-ACBD-40B4-B60D-6A785BD8A003}" type="slidenum">
              <a:rPr lang="tr-TR" smtClean="0"/>
              <a:t>‹#›</a:t>
            </a:fld>
            <a:endParaRPr lang="tr-TR"/>
          </a:p>
        </p:txBody>
      </p:sp>
    </p:spTree>
    <p:extLst>
      <p:ext uri="{BB962C8B-B14F-4D97-AF65-F5344CB8AC3E}">
        <p14:creationId xmlns:p14="http://schemas.microsoft.com/office/powerpoint/2010/main" val="3559737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2073ADD4-2920-432C-BEA3-77AC5212BC18}"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46375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CC94C73E-FC51-476C-84A1-69AF9B88AB15}"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213103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076DD8F1-55D9-4CF4-A2FC-52D823AB3795}"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15514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C86688DC-6B48-4BCA-8A74-C3031A8F3BC3}" type="datetime1">
              <a:rPr lang="tr-TR" smtClean="0"/>
              <a:t>8.02.2021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413095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80F09F1A-F2DA-444B-A9DD-9CB5FD38D833}" type="datetime1">
              <a:rPr lang="tr-TR" smtClean="0"/>
              <a:t>8.02.2021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10123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8179309B-65FA-4728-B21A-A7C48429732B}" type="datetime1">
              <a:rPr lang="tr-TR" smtClean="0"/>
              <a:t>8.02.2021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878052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6576D9C-98A3-458B-884F-7621609AF9BF}" type="datetime1">
              <a:rPr lang="tr-TR" smtClean="0"/>
              <a:t>8.02.2021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55422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2A2D6BF8-CB6A-46CD-BCB7-152447E0F22B}" type="datetime1">
              <a:rPr lang="tr-TR" smtClean="0"/>
              <a:t>8.02.2021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04527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A16E1ABB-EA92-4AEE-A3F3-BF8D1CD24757}" type="datetime1">
              <a:rPr lang="tr-TR" smtClean="0"/>
              <a:t>8.02.2021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9741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4A8C914-D303-4718-A990-01AEBF4AB110}"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911528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F690502C-7BA7-43AD-B27F-1AABD462E8A1}"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11918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B718DF-C641-4F33-92D4-2D74F4448C3A}" type="datetime1">
              <a:rPr lang="tr-TR" smtClean="0"/>
              <a:t>8.02.2021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F58D6-FFB4-4CE3-9C67-746EDDDA0F56}" type="slidenum">
              <a:rPr lang="tr-TR" smtClean="0"/>
              <a:t>‹#›</a:t>
            </a:fld>
            <a:endParaRPr lang="tr-TR"/>
          </a:p>
        </p:txBody>
      </p:sp>
    </p:spTree>
    <p:extLst>
      <p:ext uri="{BB962C8B-B14F-4D97-AF65-F5344CB8AC3E}">
        <p14:creationId xmlns:p14="http://schemas.microsoft.com/office/powerpoint/2010/main" val="1378497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3602831"/>
          </a:xfrm>
          <a:solidFill>
            <a:schemeClr val="accent1">
              <a:lumMod val="40000"/>
              <a:lumOff val="60000"/>
            </a:schemeClr>
          </a:solidFill>
        </p:spPr>
        <p:txBody>
          <a:bodyPr>
            <a:normAutofit/>
          </a:bodyPr>
          <a:lstStyle/>
          <a:p>
            <a:r>
              <a:rPr lang="tr-TR" sz="2500" b="1" dirty="0">
                <a:effectLst/>
                <a:latin typeface="Times New Roman" panose="02020603050405020304" pitchFamily="18" charset="0"/>
                <a:ea typeface="Calibri" panose="020F0502020204030204" pitchFamily="34" charset="0"/>
                <a:cs typeface="Times New Roman" panose="02020603050405020304" pitchFamily="18" charset="0"/>
              </a:rPr>
              <a:t>Matematik Öğretiminde Okul Dışı Öğrenme Ortamları</a:t>
            </a:r>
            <a:br>
              <a:rPr lang="tr-TR" sz="2500" dirty="0">
                <a:effectLst/>
                <a:latin typeface="Times New Roman" panose="02020603050405020304" pitchFamily="18" charset="0"/>
                <a:ea typeface="Calibri" panose="020F0502020204030204" pitchFamily="34" charset="0"/>
                <a:cs typeface="Times New Roman" panose="02020603050405020304" pitchFamily="18" charset="0"/>
              </a:rPr>
            </a:br>
            <a:br>
              <a:rPr lang="tr-TR" sz="2500">
                <a:latin typeface="Times New Roman" panose="02020603050405020304" pitchFamily="18" charset="0"/>
                <a:cs typeface="Times New Roman" panose="02020603050405020304" pitchFamily="18" charset="0"/>
              </a:rPr>
            </a:br>
            <a:r>
              <a:rPr lang="tr-TR" sz="2500">
                <a:latin typeface="Times New Roman" panose="02020603050405020304" pitchFamily="18" charset="0"/>
                <a:cs typeface="Times New Roman" panose="02020603050405020304" pitchFamily="18" charset="0"/>
              </a:rPr>
              <a:t>4</a:t>
            </a:r>
            <a:r>
              <a:rPr lang="tr-TR" sz="2500" b="1">
                <a:latin typeface="Times New Roman" panose="02020603050405020304" pitchFamily="18" charset="0"/>
                <a:cs typeface="Times New Roman" panose="02020603050405020304" pitchFamily="18" charset="0"/>
              </a:rPr>
              <a:t>.</a:t>
            </a:r>
            <a:r>
              <a:rPr lang="tr-TR" sz="2500" b="1" dirty="0">
                <a:latin typeface="Times New Roman" panose="02020603050405020304" pitchFamily="18" charset="0"/>
                <a:cs typeface="Times New Roman" panose="02020603050405020304" pitchFamily="18" charset="0"/>
              </a:rPr>
              <a:t>hafta</a:t>
            </a:r>
            <a:br>
              <a:rPr lang="tr-TR" sz="2500" b="1" dirty="0">
                <a:latin typeface="Times New Roman" panose="02020603050405020304" pitchFamily="18" charset="0"/>
                <a:cs typeface="Times New Roman" panose="02020603050405020304" pitchFamily="18" charset="0"/>
              </a:rPr>
            </a:br>
            <a:br>
              <a:rPr lang="tr-TR" sz="2500" b="1" dirty="0">
                <a:latin typeface="Times New Roman" panose="02020603050405020304" pitchFamily="18" charset="0"/>
                <a:cs typeface="Times New Roman" panose="02020603050405020304" pitchFamily="18" charset="0"/>
              </a:rPr>
            </a:br>
            <a:br>
              <a:rPr lang="tr-TR" sz="2500" b="1" dirty="0">
                <a:latin typeface="Times New Roman" panose="02020603050405020304" pitchFamily="18" charset="0"/>
                <a:cs typeface="Times New Roman" panose="02020603050405020304" pitchFamily="18" charset="0"/>
              </a:rPr>
            </a:br>
            <a:r>
              <a:rPr lang="tr-TR" sz="2500" b="1" dirty="0">
                <a:latin typeface="Times New Roman" panose="02020603050405020304" pitchFamily="18" charset="0"/>
                <a:cs typeface="Times New Roman" panose="02020603050405020304" pitchFamily="18" charset="0"/>
              </a:rPr>
              <a:t>Doç. Dr. Esen Ersoy</a:t>
            </a:r>
          </a:p>
        </p:txBody>
      </p:sp>
      <p:sp>
        <p:nvSpPr>
          <p:cNvPr id="3" name="Alt Başlık 2"/>
          <p:cNvSpPr>
            <a:spLocks noGrp="1"/>
          </p:cNvSpPr>
          <p:nvPr>
            <p:ph type="subTitle" idx="1"/>
          </p:nvPr>
        </p:nvSpPr>
        <p:spPr>
          <a:xfrm rot="10800000" flipV="1">
            <a:off x="1371600" y="6335608"/>
            <a:ext cx="6400800" cy="522392"/>
          </a:xfrm>
        </p:spPr>
        <p:txBody>
          <a:bodyPr>
            <a:normAutofit fontScale="92500" lnSpcReduction="10000"/>
          </a:bodyPr>
          <a:lstStyle/>
          <a:p>
            <a:r>
              <a:rPr lang="tr-TR" dirty="0"/>
              <a:t>2021, Mart</a:t>
            </a:r>
          </a:p>
        </p:txBody>
      </p:sp>
      <p:pic>
        <p:nvPicPr>
          <p:cNvPr id="4" name="Picture 2" descr="http://upload.wikimedia.org/wikipedia/tr/b/b4/OM%C3%9C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2240" y="274399"/>
            <a:ext cx="1803620" cy="13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04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7CFD0D-6045-4BE4-91B6-3A439A575AB0}"/>
              </a:ext>
            </a:extLst>
          </p:cNvPr>
          <p:cNvSpPr>
            <a:spLocks noGrp="1"/>
          </p:cNvSpPr>
          <p:nvPr>
            <p:ph type="title"/>
          </p:nvPr>
        </p:nvSpPr>
        <p:spPr>
          <a:solidFill>
            <a:schemeClr val="accent3">
              <a:lumMod val="20000"/>
              <a:lumOff val="80000"/>
            </a:schemeClr>
          </a:solidFill>
        </p:spPr>
        <p:txBody>
          <a:bodyPr/>
          <a:lstStyle/>
          <a:p>
            <a:r>
              <a:rPr lang="tr-TR" dirty="0"/>
              <a:t>Yaşam Boyu Öğrenme</a:t>
            </a:r>
          </a:p>
        </p:txBody>
      </p:sp>
      <p:sp>
        <p:nvSpPr>
          <p:cNvPr id="3" name="İçerik Yer Tutucusu 2">
            <a:extLst>
              <a:ext uri="{FF2B5EF4-FFF2-40B4-BE49-F238E27FC236}">
                <a16:creationId xmlns:a16="http://schemas.microsoft.com/office/drawing/2014/main" id="{0EC238D4-E8FE-4BD4-9E27-36AE0D9D520B}"/>
              </a:ext>
            </a:extLst>
          </p:cNvPr>
          <p:cNvSpPr>
            <a:spLocks noGrp="1"/>
          </p:cNvSpPr>
          <p:nvPr>
            <p:ph idx="1"/>
          </p:nvPr>
        </p:nvSpPr>
        <p:spPr>
          <a:solidFill>
            <a:schemeClr val="accent2">
              <a:lumMod val="20000"/>
              <a:lumOff val="80000"/>
            </a:schemeClr>
          </a:solidFill>
        </p:spPr>
        <p:txBody>
          <a:bodyPr>
            <a:normAutofit fontScale="85000" lnSpcReduction="20000"/>
          </a:bodyPr>
          <a:lstStyle/>
          <a:p>
            <a:pPr algn="just"/>
            <a:r>
              <a:rPr lang="tr-TR" dirty="0"/>
              <a:t>Yaşam boyu öğrenme, bireyin potansiyelini ve yeterliklerini yaşamı boyunca geliştiren devamlı bir süreçtir. </a:t>
            </a:r>
          </a:p>
          <a:p>
            <a:pPr algn="just"/>
            <a:r>
              <a:rPr lang="tr-TR" dirty="0"/>
              <a:t>Bu hayatımız boyunca okula gideceğiz demek değildir.</a:t>
            </a:r>
          </a:p>
          <a:p>
            <a:pPr algn="just"/>
            <a:r>
              <a:rPr lang="tr-TR" dirty="0"/>
              <a:t>Öğrenme açık bir tutumdur: bireyin merak ve kişisel güdülerinden kaynaklı yeni bilgiler arama isteğidir. Bu değiştirilmeye değil değişmeye açık ve istekli olmak anlamına gelmektedir. </a:t>
            </a:r>
          </a:p>
          <a:p>
            <a:pPr algn="just"/>
            <a:r>
              <a:rPr lang="tr-TR" dirty="0"/>
              <a:t>Yaşam boyu öğrenme bize esneklik ve adaptasyon sağlamaktadır. Bizi etkin kılar ve hem toplumda hem de iş dünyasında süregelen yeniliklere katılmamızı sağlamaktadır (Berberoğlu, 2010).</a:t>
            </a:r>
          </a:p>
        </p:txBody>
      </p:sp>
      <p:sp>
        <p:nvSpPr>
          <p:cNvPr id="4" name="Alt Bilgi Yer Tutucusu 3">
            <a:extLst>
              <a:ext uri="{FF2B5EF4-FFF2-40B4-BE49-F238E27FC236}">
                <a16:creationId xmlns:a16="http://schemas.microsoft.com/office/drawing/2014/main" id="{3714C2AE-23C8-4F8F-9C52-BC8AE0DB553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4263F7D-8B3D-4886-B63D-7E48271B81A1}"/>
              </a:ext>
            </a:extLst>
          </p:cNvPr>
          <p:cNvSpPr>
            <a:spLocks noGrp="1"/>
          </p:cNvSpPr>
          <p:nvPr>
            <p:ph type="sldNum" sz="quarter" idx="12"/>
          </p:nvPr>
        </p:nvSpPr>
        <p:spPr/>
        <p:txBody>
          <a:bodyPr/>
          <a:lstStyle/>
          <a:p>
            <a:fld id="{8DCF58D6-FFB4-4CE3-9C67-746EDDDA0F56}" type="slidenum">
              <a:rPr lang="tr-TR" smtClean="0"/>
              <a:t>2</a:t>
            </a:fld>
            <a:endParaRPr lang="tr-TR"/>
          </a:p>
        </p:txBody>
      </p:sp>
    </p:spTree>
    <p:extLst>
      <p:ext uri="{BB962C8B-B14F-4D97-AF65-F5344CB8AC3E}">
        <p14:creationId xmlns:p14="http://schemas.microsoft.com/office/powerpoint/2010/main" val="2346312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45F2A91-0934-454A-A657-21E4A67D4AB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1BDDE4E-C5C0-45BC-A08B-DC4737B157F7}"/>
              </a:ext>
            </a:extLst>
          </p:cNvPr>
          <p:cNvSpPr>
            <a:spLocks noGrp="1"/>
          </p:cNvSpPr>
          <p:nvPr>
            <p:ph idx="1"/>
          </p:nvPr>
        </p:nvSpPr>
        <p:spPr/>
        <p:txBody>
          <a:bodyPr/>
          <a:lstStyle/>
          <a:p>
            <a:pPr algn="just"/>
            <a:r>
              <a:rPr lang="tr-TR" dirty="0"/>
              <a:t>Örneğin; temel ve sürekli eğitim arasındaki bağ, yaygın eğitime yapılan yatırım, işyerinde kurslar yoluyla verilen eğitim ve iş arasındaki yakın ilişki, okullardaki üretken işler, doğrudan öğretim yapmayan eğitimciler ve kendi kendine öğrenme bunlardan bazılarıdır (</a:t>
            </a:r>
            <a:r>
              <a:rPr lang="tr-TR" dirty="0" err="1"/>
              <a:t>Lengrad</a:t>
            </a:r>
            <a:r>
              <a:rPr lang="tr-TR" dirty="0"/>
              <a:t>, 1985).</a:t>
            </a:r>
          </a:p>
          <a:p>
            <a:endParaRPr lang="tr-TR" dirty="0"/>
          </a:p>
        </p:txBody>
      </p:sp>
      <p:sp>
        <p:nvSpPr>
          <p:cNvPr id="4" name="Alt Bilgi Yer Tutucusu 3">
            <a:extLst>
              <a:ext uri="{FF2B5EF4-FFF2-40B4-BE49-F238E27FC236}">
                <a16:creationId xmlns:a16="http://schemas.microsoft.com/office/drawing/2014/main" id="{CB983C59-AC99-49FB-8A83-9A8D311BD706}"/>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050DC33-71A3-493A-B90D-A7CFC354B35E}"/>
              </a:ext>
            </a:extLst>
          </p:cNvPr>
          <p:cNvSpPr>
            <a:spLocks noGrp="1"/>
          </p:cNvSpPr>
          <p:nvPr>
            <p:ph type="sldNum" sz="quarter" idx="12"/>
          </p:nvPr>
        </p:nvSpPr>
        <p:spPr/>
        <p:txBody>
          <a:bodyPr/>
          <a:lstStyle/>
          <a:p>
            <a:fld id="{8DCF58D6-FFB4-4CE3-9C67-746EDDDA0F56}" type="slidenum">
              <a:rPr lang="tr-TR" smtClean="0"/>
              <a:t>3</a:t>
            </a:fld>
            <a:endParaRPr lang="tr-TR"/>
          </a:p>
        </p:txBody>
      </p:sp>
    </p:spTree>
    <p:extLst>
      <p:ext uri="{BB962C8B-B14F-4D97-AF65-F5344CB8AC3E}">
        <p14:creationId xmlns:p14="http://schemas.microsoft.com/office/powerpoint/2010/main" val="3927429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8D08B9-AE89-4E6C-91A5-7D83AAFA680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2F5401B-E674-4B4E-A348-08F97D81416E}"/>
              </a:ext>
            </a:extLst>
          </p:cNvPr>
          <p:cNvSpPr>
            <a:spLocks noGrp="1"/>
          </p:cNvSpPr>
          <p:nvPr>
            <p:ph idx="1"/>
          </p:nvPr>
        </p:nvSpPr>
        <p:spPr>
          <a:xfrm>
            <a:off x="457200" y="836712"/>
            <a:ext cx="8229600" cy="5289451"/>
          </a:xfrm>
          <a:solidFill>
            <a:schemeClr val="accent2">
              <a:lumMod val="20000"/>
              <a:lumOff val="80000"/>
            </a:schemeClr>
          </a:solidFill>
        </p:spPr>
        <p:txBody>
          <a:bodyPr>
            <a:normAutofit/>
          </a:bodyPr>
          <a:lstStyle/>
          <a:p>
            <a:pPr algn="just"/>
            <a:r>
              <a:rPr lang="tr-TR" dirty="0"/>
              <a:t>Yaşam boyu öğrenme genel olarak, herhangi bir öğrenme durumunun üç ana bileşeni;</a:t>
            </a:r>
          </a:p>
          <a:p>
            <a:pPr marL="0" indent="0" algn="just">
              <a:buNone/>
            </a:pPr>
            <a:endParaRPr lang="tr-TR" dirty="0"/>
          </a:p>
          <a:p>
            <a:pPr algn="just"/>
            <a:r>
              <a:rPr lang="tr-TR" dirty="0"/>
              <a:t>gerekli kaynakları (imkanları), </a:t>
            </a:r>
          </a:p>
          <a:p>
            <a:pPr algn="just"/>
            <a:r>
              <a:rPr lang="tr-TR" dirty="0"/>
              <a:t>bireyleri  </a:t>
            </a:r>
          </a:p>
          <a:p>
            <a:pPr algn="just"/>
            <a:r>
              <a:rPr lang="tr-TR" dirty="0"/>
              <a:t>bilgi birikimini (kültürel deneyimlerin toplamını) içerir. </a:t>
            </a:r>
          </a:p>
          <a:p>
            <a:endParaRPr lang="tr-TR" dirty="0"/>
          </a:p>
        </p:txBody>
      </p:sp>
      <p:sp>
        <p:nvSpPr>
          <p:cNvPr id="4" name="Alt Bilgi Yer Tutucusu 3">
            <a:extLst>
              <a:ext uri="{FF2B5EF4-FFF2-40B4-BE49-F238E27FC236}">
                <a16:creationId xmlns:a16="http://schemas.microsoft.com/office/drawing/2014/main" id="{0C8807B7-AE0A-4C74-9651-EC6C8BC2340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0DC76EB9-9A65-41A3-A170-5C6FCB878958}"/>
              </a:ext>
            </a:extLst>
          </p:cNvPr>
          <p:cNvSpPr>
            <a:spLocks noGrp="1"/>
          </p:cNvSpPr>
          <p:nvPr>
            <p:ph type="sldNum" sz="quarter" idx="12"/>
          </p:nvPr>
        </p:nvSpPr>
        <p:spPr/>
        <p:txBody>
          <a:bodyPr/>
          <a:lstStyle/>
          <a:p>
            <a:fld id="{8DCF58D6-FFB4-4CE3-9C67-746EDDDA0F56}" type="slidenum">
              <a:rPr lang="tr-TR" smtClean="0"/>
              <a:t>4</a:t>
            </a:fld>
            <a:endParaRPr lang="tr-TR"/>
          </a:p>
        </p:txBody>
      </p:sp>
    </p:spTree>
    <p:extLst>
      <p:ext uri="{BB962C8B-B14F-4D97-AF65-F5344CB8AC3E}">
        <p14:creationId xmlns:p14="http://schemas.microsoft.com/office/powerpoint/2010/main" val="426866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125575-1D78-41B3-83BF-6333CE848934}"/>
              </a:ext>
            </a:extLst>
          </p:cNvPr>
          <p:cNvSpPr>
            <a:spLocks noGrp="1"/>
          </p:cNvSpPr>
          <p:nvPr>
            <p:ph type="title"/>
          </p:nvPr>
        </p:nvSpPr>
        <p:spPr/>
        <p:txBody>
          <a:bodyPr>
            <a:normAutofit fontScale="90000"/>
          </a:bodyPr>
          <a:lstStyle/>
          <a:p>
            <a:r>
              <a:rPr lang="tr-TR" dirty="0"/>
              <a:t>Yaşam boyu öğrenmeyi tanımlayan yeni ilkeler (Can, 2011):</a:t>
            </a:r>
          </a:p>
        </p:txBody>
      </p:sp>
      <p:sp>
        <p:nvSpPr>
          <p:cNvPr id="3" name="İçerik Yer Tutucusu 2">
            <a:extLst>
              <a:ext uri="{FF2B5EF4-FFF2-40B4-BE49-F238E27FC236}">
                <a16:creationId xmlns:a16="http://schemas.microsoft.com/office/drawing/2014/main" id="{C61A2BC8-A4EA-4DE9-950A-D86EDC67AC78}"/>
              </a:ext>
            </a:extLst>
          </p:cNvPr>
          <p:cNvSpPr>
            <a:spLocks noGrp="1"/>
          </p:cNvSpPr>
          <p:nvPr>
            <p:ph idx="1"/>
          </p:nvPr>
        </p:nvSpPr>
        <p:spPr>
          <a:xfrm>
            <a:off x="457200" y="1340768"/>
            <a:ext cx="8229600" cy="4785395"/>
          </a:xfrm>
        </p:spPr>
        <p:txBody>
          <a:bodyPr>
            <a:normAutofit fontScale="47500" lnSpcReduction="20000"/>
          </a:bodyPr>
          <a:lstStyle/>
          <a:p>
            <a:endParaRPr lang="tr-TR" dirty="0"/>
          </a:p>
          <a:p>
            <a:r>
              <a:rPr lang="tr-TR" dirty="0"/>
              <a:t>1) Her birey, yaşam boyu öğrenmeye devam etmelidir, yaşam boyu öğrenme öğrenen toplumunun temel taşıdır. </a:t>
            </a:r>
          </a:p>
          <a:p>
            <a:r>
              <a:rPr lang="tr-TR" dirty="0"/>
              <a:t>2) Öğrenme deneyimi zaman ve mekândan bağımsız olmalıdır.</a:t>
            </a:r>
          </a:p>
          <a:p>
            <a:r>
              <a:rPr lang="tr-TR" dirty="0"/>
              <a:t>3) Eğitim çeşitli araçlar yardımıyla verilmelidir. </a:t>
            </a:r>
          </a:p>
          <a:p>
            <a:r>
              <a:rPr lang="tr-TR" dirty="0"/>
              <a:t>4) Tamamıyla açık bir eğitim, öğrenenlere yatay veya dikey olarak hareket etmelerini sağlar, bu da onlara öğrenmek için daha fazla seçenek sunar. </a:t>
            </a:r>
          </a:p>
          <a:p>
            <a:r>
              <a:rPr lang="tr-TR" dirty="0"/>
              <a:t>5) Genel eğitim kavramı, toplumsal ve ekonomik, teknik ve pratik bilgiyi de içerecek şekilde genişletilmelidir.</a:t>
            </a:r>
          </a:p>
          <a:p>
            <a:r>
              <a:rPr lang="tr-TR" dirty="0"/>
              <a:t>6) Eğitim gençleri sadece gelecek işlerine hazırlamamalıdır, aynı zamanda sürekli gelişime ve yeni durumlara, üretim biçimlerine ve şartlara alışmaya hazırlamalıdır; Gençleri, çalışmada en üst düzeyde hareketliliğe ve bir işten bir diğer işe geçebilmelerinde yardımcı olmalıdır. </a:t>
            </a:r>
          </a:p>
          <a:p>
            <a:r>
              <a:rPr lang="tr-TR" dirty="0"/>
              <a:t>7) Yaşam boyu öğrenme kavramı, iş, endüstri ve tarım şirketlerinin de kapsamlı bir eğitimsel işlevinin olacağını anlatmaktadır.</a:t>
            </a:r>
          </a:p>
          <a:p>
            <a:r>
              <a:rPr lang="tr-TR" dirty="0"/>
              <a:t>8) Yeni eğitim anlayışı, bireyi kendi kültürel gelişiminin yaratıcısı yapmaktadır, kendi kendine öğrenme, özellikle de yardımlı kendi kendine öğrenme bütün eğitim sistemlerinde değişmez bir değere sahiptir. </a:t>
            </a:r>
          </a:p>
          <a:p>
            <a:r>
              <a:rPr lang="tr-TR" dirty="0"/>
              <a:t>9) Eğitim, sonunda bütün toplumun bir işlevi olana kadar sürekli gelişme demektir, bundan dolayı da toplumun geniş kesimleri eğitime katılmalıdır. </a:t>
            </a:r>
          </a:p>
          <a:p>
            <a:r>
              <a:rPr lang="tr-TR" dirty="0"/>
              <a:t>10) Öğretme, geleneksel eğitimin anlayışına ters olarak kendini öğrenmeye göre uyarlamalıdır. </a:t>
            </a:r>
          </a:p>
        </p:txBody>
      </p:sp>
      <p:sp>
        <p:nvSpPr>
          <p:cNvPr id="4" name="Alt Bilgi Yer Tutucusu 3">
            <a:extLst>
              <a:ext uri="{FF2B5EF4-FFF2-40B4-BE49-F238E27FC236}">
                <a16:creationId xmlns:a16="http://schemas.microsoft.com/office/drawing/2014/main" id="{F2A58260-A964-466A-A03E-278795AF32D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1D04BEC8-18EA-45BD-A117-3ACE6A93684C}"/>
              </a:ext>
            </a:extLst>
          </p:cNvPr>
          <p:cNvSpPr>
            <a:spLocks noGrp="1"/>
          </p:cNvSpPr>
          <p:nvPr>
            <p:ph type="sldNum" sz="quarter" idx="12"/>
          </p:nvPr>
        </p:nvSpPr>
        <p:spPr/>
        <p:txBody>
          <a:bodyPr/>
          <a:lstStyle/>
          <a:p>
            <a:fld id="{8DCF58D6-FFB4-4CE3-9C67-746EDDDA0F56}" type="slidenum">
              <a:rPr lang="tr-TR" smtClean="0"/>
              <a:t>5</a:t>
            </a:fld>
            <a:endParaRPr lang="tr-TR"/>
          </a:p>
        </p:txBody>
      </p:sp>
    </p:spTree>
    <p:extLst>
      <p:ext uri="{BB962C8B-B14F-4D97-AF65-F5344CB8AC3E}">
        <p14:creationId xmlns:p14="http://schemas.microsoft.com/office/powerpoint/2010/main" val="3623629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8FDA40-F916-4901-BEAE-2B066255E35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EC99179-8FBD-4363-8BB0-1BFDCCD46094}"/>
              </a:ext>
            </a:extLst>
          </p:cNvPr>
          <p:cNvSpPr>
            <a:spLocks noGrp="1"/>
          </p:cNvSpPr>
          <p:nvPr>
            <p:ph idx="1"/>
          </p:nvPr>
        </p:nvSpPr>
        <p:spPr>
          <a:solidFill>
            <a:schemeClr val="accent3">
              <a:lumMod val="20000"/>
              <a:lumOff val="80000"/>
            </a:schemeClr>
          </a:solidFill>
        </p:spPr>
        <p:txBody>
          <a:bodyPr>
            <a:normAutofit/>
          </a:bodyPr>
          <a:lstStyle/>
          <a:p>
            <a:pPr marL="0" indent="0" algn="ctr">
              <a:buNone/>
            </a:pPr>
            <a:r>
              <a:rPr lang="tr-TR" dirty="0">
                <a:solidFill>
                  <a:srgbClr val="FF0000"/>
                </a:solidFill>
              </a:rPr>
              <a:t>Örgün Eğitim ile Öğrenme</a:t>
            </a:r>
          </a:p>
          <a:p>
            <a:endParaRPr lang="tr-TR" dirty="0"/>
          </a:p>
          <a:p>
            <a:r>
              <a:rPr lang="tr-TR" dirty="0"/>
              <a:t> Eğitim ve öğretim kurumlarında yapılan ve geçerli bir diploma ve nitelikler kazandıran eğitimdir.</a:t>
            </a:r>
          </a:p>
          <a:p>
            <a:pPr marL="0" indent="0">
              <a:buNone/>
            </a:pPr>
            <a:endParaRPr lang="tr-TR" dirty="0"/>
          </a:p>
        </p:txBody>
      </p:sp>
      <p:sp>
        <p:nvSpPr>
          <p:cNvPr id="4" name="Alt Bilgi Yer Tutucusu 3">
            <a:extLst>
              <a:ext uri="{FF2B5EF4-FFF2-40B4-BE49-F238E27FC236}">
                <a16:creationId xmlns:a16="http://schemas.microsoft.com/office/drawing/2014/main" id="{0CF415FF-05F8-4228-A0C5-66563ED15E81}"/>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0754C414-3145-4638-9F97-170E5D77EE03}"/>
              </a:ext>
            </a:extLst>
          </p:cNvPr>
          <p:cNvSpPr>
            <a:spLocks noGrp="1"/>
          </p:cNvSpPr>
          <p:nvPr>
            <p:ph type="sldNum" sz="quarter" idx="12"/>
          </p:nvPr>
        </p:nvSpPr>
        <p:spPr/>
        <p:txBody>
          <a:bodyPr/>
          <a:lstStyle/>
          <a:p>
            <a:fld id="{8DCF58D6-FFB4-4CE3-9C67-746EDDDA0F56}" type="slidenum">
              <a:rPr lang="tr-TR" smtClean="0"/>
              <a:t>6</a:t>
            </a:fld>
            <a:endParaRPr lang="tr-TR"/>
          </a:p>
        </p:txBody>
      </p:sp>
    </p:spTree>
    <p:extLst>
      <p:ext uri="{BB962C8B-B14F-4D97-AF65-F5344CB8AC3E}">
        <p14:creationId xmlns:p14="http://schemas.microsoft.com/office/powerpoint/2010/main" val="1794419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C17A57-1083-44AB-8883-6640A71C0C5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AF12D49-E95D-459B-BF14-70F018E03BB2}"/>
              </a:ext>
            </a:extLst>
          </p:cNvPr>
          <p:cNvSpPr>
            <a:spLocks noGrp="1"/>
          </p:cNvSpPr>
          <p:nvPr>
            <p:ph idx="1"/>
          </p:nvPr>
        </p:nvSpPr>
        <p:spPr>
          <a:solidFill>
            <a:schemeClr val="accent3">
              <a:lumMod val="20000"/>
              <a:lumOff val="80000"/>
            </a:schemeClr>
          </a:solidFill>
        </p:spPr>
        <p:txBody>
          <a:bodyPr>
            <a:normAutofit fontScale="92500" lnSpcReduction="20000"/>
          </a:bodyPr>
          <a:lstStyle/>
          <a:p>
            <a:pPr marL="0" indent="0" algn="ctr">
              <a:buNone/>
            </a:pPr>
            <a:r>
              <a:rPr lang="tr-TR" dirty="0">
                <a:solidFill>
                  <a:srgbClr val="FF0000"/>
                </a:solidFill>
              </a:rPr>
              <a:t>Yaygın Eğitimle Öğrenme (</a:t>
            </a:r>
            <a:r>
              <a:rPr lang="tr-TR" dirty="0" err="1">
                <a:solidFill>
                  <a:srgbClr val="FF0000"/>
                </a:solidFill>
              </a:rPr>
              <a:t>non-formal</a:t>
            </a:r>
            <a:r>
              <a:rPr lang="tr-TR" dirty="0">
                <a:solidFill>
                  <a:srgbClr val="FF0000"/>
                </a:solidFill>
              </a:rPr>
              <a:t> </a:t>
            </a:r>
            <a:r>
              <a:rPr lang="tr-TR" dirty="0" err="1">
                <a:solidFill>
                  <a:srgbClr val="FF0000"/>
                </a:solidFill>
              </a:rPr>
              <a:t>learning</a:t>
            </a:r>
            <a:r>
              <a:rPr lang="tr-TR" dirty="0">
                <a:solidFill>
                  <a:srgbClr val="FF0000"/>
                </a:solidFill>
              </a:rPr>
              <a:t>)</a:t>
            </a:r>
          </a:p>
          <a:p>
            <a:r>
              <a:rPr lang="tr-TR" dirty="0"/>
              <a:t> genel eğitim ve öğretim sistemi ile birlikte yapılır, sonucunda resmi bir sertifika kazandırmayabilir.</a:t>
            </a:r>
          </a:p>
          <a:p>
            <a:r>
              <a:rPr lang="tr-TR" dirty="0"/>
              <a:t> Yaygın eğitim, iş yerinde ve sivil toplum örgütlerinin ve grupların (</a:t>
            </a:r>
            <a:r>
              <a:rPr lang="tr-TR" dirty="0" err="1"/>
              <a:t>örn</a:t>
            </a:r>
            <a:r>
              <a:rPr lang="tr-TR" dirty="0"/>
              <a:t>. Gençlik örgütleri, işçi sendikaları ve siyasi partiler) etkinlikleri yoluyla verilebilir. </a:t>
            </a:r>
          </a:p>
          <a:p>
            <a:pPr algn="just"/>
            <a:r>
              <a:rPr lang="tr-TR" dirty="0"/>
              <a:t>Ayrıca, örgün eğitimi tamamlayıcı şekilde yapılan sanat, müzik ve spor dersleri veya sınavlara hazırlığa yönelik özel dersler şeklinde de yapılabilir. </a:t>
            </a:r>
          </a:p>
          <a:p>
            <a:endParaRPr lang="tr-TR" dirty="0"/>
          </a:p>
        </p:txBody>
      </p:sp>
      <p:sp>
        <p:nvSpPr>
          <p:cNvPr id="4" name="Alt Bilgi Yer Tutucusu 3">
            <a:extLst>
              <a:ext uri="{FF2B5EF4-FFF2-40B4-BE49-F238E27FC236}">
                <a16:creationId xmlns:a16="http://schemas.microsoft.com/office/drawing/2014/main" id="{32C21C2E-CF83-4A0D-998C-D3992681C731}"/>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E371DF2-8F3E-4C44-BC48-750AD5E0C091}"/>
              </a:ext>
            </a:extLst>
          </p:cNvPr>
          <p:cNvSpPr>
            <a:spLocks noGrp="1"/>
          </p:cNvSpPr>
          <p:nvPr>
            <p:ph type="sldNum" sz="quarter" idx="12"/>
          </p:nvPr>
        </p:nvSpPr>
        <p:spPr/>
        <p:txBody>
          <a:bodyPr/>
          <a:lstStyle/>
          <a:p>
            <a:fld id="{8DCF58D6-FFB4-4CE3-9C67-746EDDDA0F56}" type="slidenum">
              <a:rPr lang="tr-TR" smtClean="0"/>
              <a:t>7</a:t>
            </a:fld>
            <a:endParaRPr lang="tr-TR"/>
          </a:p>
        </p:txBody>
      </p:sp>
    </p:spTree>
    <p:extLst>
      <p:ext uri="{BB962C8B-B14F-4D97-AF65-F5344CB8AC3E}">
        <p14:creationId xmlns:p14="http://schemas.microsoft.com/office/powerpoint/2010/main" val="573634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AFF93B-CE14-44A3-A562-B93664CC049B}"/>
              </a:ext>
            </a:extLst>
          </p:cNvPr>
          <p:cNvSpPr>
            <a:spLocks noGrp="1"/>
          </p:cNvSpPr>
          <p:nvPr>
            <p:ph type="title"/>
          </p:nvPr>
        </p:nvSpPr>
        <p:spPr/>
        <p:txBody>
          <a:bodyPr>
            <a:normAutofit fontScale="90000"/>
          </a:bodyPr>
          <a:lstStyle/>
          <a:p>
            <a:r>
              <a:rPr lang="tr-TR" dirty="0">
                <a:solidFill>
                  <a:srgbClr val="FF0000"/>
                </a:solidFill>
              </a:rPr>
              <a:t>Doğal Öğrenme (</a:t>
            </a:r>
            <a:r>
              <a:rPr lang="tr-TR" dirty="0" err="1">
                <a:solidFill>
                  <a:srgbClr val="FF0000"/>
                </a:solidFill>
              </a:rPr>
              <a:t>informal</a:t>
            </a:r>
            <a:r>
              <a:rPr lang="tr-TR" dirty="0">
                <a:solidFill>
                  <a:srgbClr val="FF0000"/>
                </a:solidFill>
              </a:rPr>
              <a:t> </a:t>
            </a:r>
            <a:r>
              <a:rPr lang="tr-TR" dirty="0" err="1">
                <a:solidFill>
                  <a:srgbClr val="FF0000"/>
                </a:solidFill>
              </a:rPr>
              <a:t>learning</a:t>
            </a:r>
            <a:r>
              <a:rPr lang="tr-TR" dirty="0">
                <a:solidFill>
                  <a:srgbClr val="FF0000"/>
                </a:solidFill>
              </a:rPr>
              <a:t>) </a:t>
            </a:r>
            <a:br>
              <a:rPr lang="tr-TR" dirty="0">
                <a:solidFill>
                  <a:srgbClr val="FF0000"/>
                </a:solidFill>
              </a:rPr>
            </a:br>
            <a:endParaRPr lang="tr-TR" dirty="0">
              <a:solidFill>
                <a:srgbClr val="FF0000"/>
              </a:solidFill>
            </a:endParaRPr>
          </a:p>
        </p:txBody>
      </p:sp>
      <p:sp>
        <p:nvSpPr>
          <p:cNvPr id="3" name="İçerik Yer Tutucusu 2">
            <a:extLst>
              <a:ext uri="{FF2B5EF4-FFF2-40B4-BE49-F238E27FC236}">
                <a16:creationId xmlns:a16="http://schemas.microsoft.com/office/drawing/2014/main" id="{2078FD83-0D5F-43A5-8DF1-FEED547063EA}"/>
              </a:ext>
            </a:extLst>
          </p:cNvPr>
          <p:cNvSpPr>
            <a:spLocks noGrp="1"/>
          </p:cNvSpPr>
          <p:nvPr>
            <p:ph idx="1"/>
          </p:nvPr>
        </p:nvSpPr>
        <p:spPr>
          <a:solidFill>
            <a:schemeClr val="accent2">
              <a:lumMod val="20000"/>
              <a:lumOff val="80000"/>
            </a:schemeClr>
          </a:solidFill>
        </p:spPr>
        <p:txBody>
          <a:bodyPr/>
          <a:lstStyle/>
          <a:p>
            <a:r>
              <a:rPr lang="tr-TR" dirty="0"/>
              <a:t>Günlük yaşam içindeki öğrenmedir. </a:t>
            </a:r>
          </a:p>
          <a:p>
            <a:r>
              <a:rPr lang="tr-TR" dirty="0"/>
              <a:t>Örgün ve yaygın eğitimden farklı olarak istem dışı öğrenmeyi de içinde barındırır; bireyler de günlük yaşam içinde ne tür bilgi ve beceriler öğrendiklerinin farkına varamayabilirler. </a:t>
            </a:r>
          </a:p>
        </p:txBody>
      </p:sp>
      <p:sp>
        <p:nvSpPr>
          <p:cNvPr id="4" name="Alt Bilgi Yer Tutucusu 3">
            <a:extLst>
              <a:ext uri="{FF2B5EF4-FFF2-40B4-BE49-F238E27FC236}">
                <a16:creationId xmlns:a16="http://schemas.microsoft.com/office/drawing/2014/main" id="{0CEDB143-70B4-4399-9421-511076A9D8D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0144DE31-89DA-47F8-93B1-65B2CDE1A1D1}"/>
              </a:ext>
            </a:extLst>
          </p:cNvPr>
          <p:cNvSpPr>
            <a:spLocks noGrp="1"/>
          </p:cNvSpPr>
          <p:nvPr>
            <p:ph type="sldNum" sz="quarter" idx="12"/>
          </p:nvPr>
        </p:nvSpPr>
        <p:spPr/>
        <p:txBody>
          <a:bodyPr/>
          <a:lstStyle/>
          <a:p>
            <a:fld id="{8DCF58D6-FFB4-4CE3-9C67-746EDDDA0F56}" type="slidenum">
              <a:rPr lang="tr-TR" smtClean="0"/>
              <a:t>8</a:t>
            </a:fld>
            <a:endParaRPr lang="tr-TR"/>
          </a:p>
        </p:txBody>
      </p:sp>
    </p:spTree>
    <p:extLst>
      <p:ext uri="{BB962C8B-B14F-4D97-AF65-F5344CB8AC3E}">
        <p14:creationId xmlns:p14="http://schemas.microsoft.com/office/powerpoint/2010/main" val="3297703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AEC3D1-EA1E-419B-936C-D9410FC0CF2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9C57CC1-43A2-4C69-A8DF-10566EDF9147}"/>
              </a:ext>
            </a:extLst>
          </p:cNvPr>
          <p:cNvSpPr>
            <a:spLocks noGrp="1"/>
          </p:cNvSpPr>
          <p:nvPr>
            <p:ph idx="1"/>
          </p:nvPr>
        </p:nvSpPr>
        <p:spPr/>
        <p:txBody>
          <a:bodyPr/>
          <a:lstStyle/>
          <a:p>
            <a:endParaRPr lang="tr-TR"/>
          </a:p>
        </p:txBody>
      </p:sp>
      <p:sp>
        <p:nvSpPr>
          <p:cNvPr id="4" name="Alt Bilgi Yer Tutucusu 3">
            <a:extLst>
              <a:ext uri="{FF2B5EF4-FFF2-40B4-BE49-F238E27FC236}">
                <a16:creationId xmlns:a16="http://schemas.microsoft.com/office/drawing/2014/main" id="{04B8E48D-0BD6-48A9-88B4-A296646AFD0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163D00AF-74D7-4120-8834-30227AE7447A}"/>
              </a:ext>
            </a:extLst>
          </p:cNvPr>
          <p:cNvSpPr>
            <a:spLocks noGrp="1"/>
          </p:cNvSpPr>
          <p:nvPr>
            <p:ph type="sldNum" sz="quarter" idx="12"/>
          </p:nvPr>
        </p:nvSpPr>
        <p:spPr/>
        <p:txBody>
          <a:bodyPr/>
          <a:lstStyle/>
          <a:p>
            <a:fld id="{8DCF58D6-FFB4-4CE3-9C67-746EDDDA0F56}" type="slidenum">
              <a:rPr lang="tr-TR" smtClean="0"/>
              <a:t>9</a:t>
            </a:fld>
            <a:endParaRPr lang="tr-TR"/>
          </a:p>
        </p:txBody>
      </p:sp>
    </p:spTree>
    <p:extLst>
      <p:ext uri="{BB962C8B-B14F-4D97-AF65-F5344CB8AC3E}">
        <p14:creationId xmlns:p14="http://schemas.microsoft.com/office/powerpoint/2010/main" val="187909262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TotalTime>
  <Words>541</Words>
  <Application>Microsoft Office PowerPoint</Application>
  <PresentationFormat>Ekran Gösterisi (4:3)</PresentationFormat>
  <Paragraphs>43</Paragraphs>
  <Slides>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Calibri</vt:lpstr>
      <vt:lpstr>Times New Roman</vt:lpstr>
      <vt:lpstr>Ofis Teması</vt:lpstr>
      <vt:lpstr>Matematik Öğretiminde Okul Dışı Öğrenme Ortamları  4.hafta   Doç. Dr. Esen Ersoy</vt:lpstr>
      <vt:lpstr>Yaşam Boyu Öğrenme</vt:lpstr>
      <vt:lpstr>PowerPoint Sunusu</vt:lpstr>
      <vt:lpstr>PowerPoint Sunusu</vt:lpstr>
      <vt:lpstr>Yaşam boyu öğrenmeyi tanımlayan yeni ilkeler (Can, 2011):</vt:lpstr>
      <vt:lpstr>PowerPoint Sunusu</vt:lpstr>
      <vt:lpstr>PowerPoint Sunusu</vt:lpstr>
      <vt:lpstr>Doğal Öğrenme (informal learning)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SAYILARIN ÖĞRETİMİ</dc:title>
  <dc:creator>ESEN ERSOY</dc:creator>
  <cp:lastModifiedBy>CASPER</cp:lastModifiedBy>
  <cp:revision>491</cp:revision>
  <dcterms:created xsi:type="dcterms:W3CDTF">2020-06-10T07:36:53Z</dcterms:created>
  <dcterms:modified xsi:type="dcterms:W3CDTF">2021-02-08T08:24:09Z</dcterms:modified>
</cp:coreProperties>
</file>